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85" r:id="rId2"/>
    <p:sldId id="333" r:id="rId3"/>
    <p:sldId id="297" r:id="rId4"/>
    <p:sldId id="310" r:id="rId5"/>
    <p:sldId id="300" r:id="rId6"/>
    <p:sldId id="294" r:id="rId7"/>
    <p:sldId id="319" r:id="rId8"/>
    <p:sldId id="330" r:id="rId9"/>
    <p:sldId id="321" r:id="rId10"/>
    <p:sldId id="320" r:id="rId11"/>
    <p:sldId id="291" r:id="rId12"/>
    <p:sldId id="305" r:id="rId13"/>
    <p:sldId id="323" r:id="rId14"/>
    <p:sldId id="322" r:id="rId15"/>
    <p:sldId id="327" r:id="rId16"/>
    <p:sldId id="326" r:id="rId17"/>
    <p:sldId id="328" r:id="rId18"/>
    <p:sldId id="332" r:id="rId19"/>
    <p:sldId id="329" r:id="rId20"/>
    <p:sldId id="331" r:id="rId21"/>
    <p:sldId id="287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A7CE"/>
    <a:srgbClr val="6FA5CF"/>
    <a:srgbClr val="E4CBCB"/>
    <a:srgbClr val="B3DEE5"/>
    <a:srgbClr val="E4729E"/>
    <a:srgbClr val="7DBEFE"/>
    <a:srgbClr val="A56C46"/>
    <a:srgbClr val="F0CD80"/>
    <a:srgbClr val="CDBF97"/>
    <a:srgbClr val="8D7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104" d="100"/>
          <a:sy n="104" d="100"/>
        </p:scale>
        <p:origin x="936" y="-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84CA58-337E-45EA-B593-844E1E4BD735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D6B43F-7E80-43D1-ABCF-0DDE5014EC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0889530"/>
            <a:ext cx="1789938" cy="1546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096A8-BD8A-4812-B34F-750B6A6EDE01}"/>
              </a:ext>
            </a:extLst>
          </p:cNvPr>
          <p:cNvSpPr txBox="1"/>
          <p:nvPr userDrawn="1"/>
        </p:nvSpPr>
        <p:spPr>
          <a:xfrm>
            <a:off x="11410568" y="6488668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UVN Thang Vu" panose="03090702030407020404" pitchFamily="66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5CEDC-FAC5-4E1B-8AC9-72A495B56EA4}"/>
              </a:ext>
            </a:extLst>
          </p:cNvPr>
          <p:cNvSpPr txBox="1"/>
          <p:nvPr userDrawn="1"/>
        </p:nvSpPr>
        <p:spPr>
          <a:xfrm>
            <a:off x="0" y="0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Thang Vu" panose="03090702030407020404" pitchFamily="66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5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9.gif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svg"/><Relationship Id="rId23" Type="http://schemas.openxmlformats.org/officeDocument/2006/relationships/image" Target="../media/image6.png"/><Relationship Id="rId10" Type="http://schemas.openxmlformats.org/officeDocument/2006/relationships/image" Target="../media/image18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6.png"/><Relationship Id="rId23" Type="http://schemas.openxmlformats.org/officeDocument/2006/relationships/image" Target="../media/image3.png"/><Relationship Id="rId10" Type="http://schemas.openxmlformats.org/officeDocument/2006/relationships/image" Target="../media/image20.png"/><Relationship Id="rId19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5.png"/><Relationship Id="rId2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6.png"/><Relationship Id="rId23" Type="http://schemas.openxmlformats.org/officeDocument/2006/relationships/image" Target="../media/image41.svg"/><Relationship Id="rId10" Type="http://schemas.openxmlformats.org/officeDocument/2006/relationships/image" Target="../media/image20.png"/><Relationship Id="rId19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5.png"/><Relationship Id="rId2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6.png"/><Relationship Id="rId23" Type="http://schemas.openxmlformats.org/officeDocument/2006/relationships/image" Target="../media/image41.svg"/><Relationship Id="rId10" Type="http://schemas.openxmlformats.org/officeDocument/2006/relationships/image" Target="../media/image20.png"/><Relationship Id="rId19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5.png"/><Relationship Id="rId2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23" Type="http://schemas.openxmlformats.org/officeDocument/2006/relationships/image" Target="../media/image3.png"/><Relationship Id="rId10" Type="http://schemas.openxmlformats.org/officeDocument/2006/relationships/image" Target="../media/image20.png"/><Relationship Id="rId19" Type="http://schemas.openxmlformats.org/officeDocument/2006/relationships/image" Target="../media/image29.gif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23" Type="http://schemas.openxmlformats.org/officeDocument/2006/relationships/image" Target="../media/image3.png"/><Relationship Id="rId10" Type="http://schemas.openxmlformats.org/officeDocument/2006/relationships/image" Target="../media/image20.png"/><Relationship Id="rId19" Type="http://schemas.openxmlformats.org/officeDocument/2006/relationships/image" Target="../media/image29.gif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34.png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B9A3CB-F6A8-4E68-B6EF-DA5134FD9820}"/>
              </a:ext>
            </a:extLst>
          </p:cNvPr>
          <p:cNvSpPr txBox="1"/>
          <p:nvPr/>
        </p:nvSpPr>
        <p:spPr>
          <a:xfrm>
            <a:off x="2044937" y="1762395"/>
            <a:ext cx="844449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16600" b="1" dirty="0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tập</a:t>
            </a:r>
            <a:r>
              <a:rPr lang="en-US" altLang="zh-CN" sz="16600" b="1" dirty="0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chung</a:t>
            </a:r>
            <a:endParaRPr lang="en-US" altLang="zh-CN" sz="16600" b="1" dirty="0">
              <a:ln>
                <a:solidFill>
                  <a:srgbClr val="E4CBCB"/>
                </a:solidFill>
              </a:ln>
              <a:solidFill>
                <a:srgbClr val="E4729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  <a:p>
            <a:pPr algn="ctr"/>
            <a:r>
              <a:rPr lang="en-US" altLang="zh-CN" sz="9600" b="1" dirty="0">
                <a:solidFill>
                  <a:srgbClr val="BCA7CE"/>
                </a:solidFill>
                <a:effectLst/>
                <a:latin typeface="UTM Billhead 1910" panose="02040603050506020204" pitchFamily="18" charset="0"/>
                <a:ea typeface="包图小白体" panose="02010601030101010101" pitchFamily="2" charset="-122"/>
              </a:rPr>
              <a:t>Tr.35</a:t>
            </a:r>
            <a:endParaRPr lang="zh-CN" altLang="en-US" sz="9600" b="1" dirty="0">
              <a:solidFill>
                <a:srgbClr val="BCA7CE"/>
              </a:solidFill>
              <a:effectLst/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0" y="3984242"/>
            <a:ext cx="3039365" cy="2952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05" y="1365758"/>
            <a:ext cx="877145" cy="79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099853" y="2842776"/>
            <a:ext cx="1063852" cy="8283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20311" y="1283988"/>
            <a:ext cx="17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Toán</a:t>
            </a:r>
            <a:endParaRPr lang="en-US" sz="5400" b="1" cap="none" spc="0" dirty="0">
              <a:ln w="22225">
                <a:solidFill>
                  <a:srgbClr val="6FA5CF"/>
                </a:solidFill>
                <a:prstDash val="solid"/>
              </a:ln>
              <a:solidFill>
                <a:srgbClr val="B3DEE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UTM Bienven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89488" y="6370636"/>
            <a:ext cx="487363" cy="487363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473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6597-08DA-4B7B-857E-62976F11F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DA6947-00FC-4090-8B13-9240D4821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-167619" y="-2013105"/>
            <a:ext cx="12659503" cy="10098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0540" r="32012" b="6125"/>
          <a:stretch/>
        </p:blipFill>
        <p:spPr>
          <a:xfrm>
            <a:off x="1575619" y="1272988"/>
            <a:ext cx="9040761" cy="5308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831" y="441991"/>
            <a:ext cx="832554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</p:spTree>
    <p:extLst>
      <p:ext uri="{BB962C8B-B14F-4D97-AF65-F5344CB8AC3E}">
        <p14:creationId xmlns:p14="http://schemas.microsoft.com/office/powerpoint/2010/main" val="35059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2120977" y="-733690"/>
            <a:ext cx="14937817" cy="7888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0513" r="32012" b="6125"/>
          <a:stretch/>
        </p:blipFill>
        <p:spPr>
          <a:xfrm>
            <a:off x="0" y="1809750"/>
            <a:ext cx="5892746" cy="4250582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46" y="-733690"/>
            <a:ext cx="8624231" cy="75916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816764" y="407748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321699" y="2694155"/>
            <a:ext cx="459592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20576" y="2952384"/>
            <a:ext cx="76967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29283" y="4559427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3A,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37582" y="4574506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3B,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92664" y="4574506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25" y="4337703"/>
            <a:ext cx="1552956" cy="1388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5635" y="122497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</p:spTree>
    <p:extLst>
      <p:ext uri="{BB962C8B-B14F-4D97-AF65-F5344CB8AC3E}">
        <p14:creationId xmlns:p14="http://schemas.microsoft.com/office/powerpoint/2010/main" val="16024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988397" y="-663677"/>
            <a:ext cx="14805237" cy="7818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1294" r="32012" b="6125"/>
          <a:stretch/>
        </p:blipFill>
        <p:spPr>
          <a:xfrm>
            <a:off x="0" y="1790700"/>
            <a:ext cx="5892746" cy="4269632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35" y="-1125090"/>
            <a:ext cx="9282969" cy="75916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52738" y="157025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623767" y="2212600"/>
            <a:ext cx="597490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61143" y="4514694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61143" y="3811776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52738" y="2351311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17" y="123642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</p:spTree>
    <p:extLst>
      <p:ext uri="{BB962C8B-B14F-4D97-AF65-F5344CB8AC3E}">
        <p14:creationId xmlns:p14="http://schemas.microsoft.com/office/powerpoint/2010/main" val="11356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858228" y="-665068"/>
            <a:ext cx="14807872" cy="7819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1294" r="32012" b="6125"/>
          <a:stretch/>
        </p:blipFill>
        <p:spPr>
          <a:xfrm>
            <a:off x="0" y="1790700"/>
            <a:ext cx="5892746" cy="4269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17" y="123642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13" y="-665068"/>
            <a:ext cx="8624231" cy="7591690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83783" y="2455021"/>
            <a:ext cx="509628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Ba: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2862" y="3287952"/>
            <a:ext cx="92865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50628" y="4017427"/>
            <a:ext cx="8614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16764" y="407748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122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7363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34007" y="-147926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471001" y="-510695"/>
            <a:ext cx="14360540" cy="75835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AC8DD8-1EE6-4214-A347-CF19DDA1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616" y="1971066"/>
            <a:ext cx="5063653" cy="4141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C1D499-813C-4582-9565-F8964FF94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41291" y="1970523"/>
            <a:ext cx="5134426" cy="3916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2" b="89911" l="20178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3" y="2830186"/>
            <a:ext cx="4056554" cy="40565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855" y="2955292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thế kỉ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40058" y="2795183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thế kỉ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69380" y="717393"/>
            <a:ext cx="8638993" cy="10320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1799" y="664499"/>
            <a:ext cx="8394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4: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Trả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lời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các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câu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hỏi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sau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6880" y="2955292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40058" y="2799706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</a:p>
        </p:txBody>
      </p:sp>
    </p:spTree>
    <p:extLst>
      <p:ext uri="{BB962C8B-B14F-4D97-AF65-F5344CB8AC3E}">
        <p14:creationId xmlns:p14="http://schemas.microsoft.com/office/powerpoint/2010/main" val="25656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1"/>
      <p:bldP spid="14" grpId="2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34007" y="-147926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471001" y="-510695"/>
            <a:ext cx="14360540" cy="75835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AC8DD8-1EE6-4214-A347-CF19DDA1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9828" y="1042422"/>
            <a:ext cx="6636203" cy="4141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2" b="89911" l="20178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80" y="2997570"/>
            <a:ext cx="4056554" cy="40565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44316" y="1835751"/>
            <a:ext cx="5359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dài từ năm nào đến năm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44315" y="1835751"/>
            <a:ext cx="5359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dài từ năm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năm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2100</a:t>
            </a:r>
          </a:p>
        </p:txBody>
      </p:sp>
    </p:spTree>
    <p:extLst>
      <p:ext uri="{BB962C8B-B14F-4D97-AF65-F5344CB8AC3E}">
        <p14:creationId xmlns:p14="http://schemas.microsoft.com/office/powerpoint/2010/main" val="36273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" y="180341"/>
            <a:ext cx="5685247" cy="3900587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55" y="-143789"/>
            <a:ext cx="5599371" cy="41972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8" y="1072742"/>
            <a:ext cx="1253277" cy="12507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66" y="3973947"/>
            <a:ext cx="1253277" cy="1250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CEBAA3-C167-0943-B0CB-B5572DBD2FAD}"/>
              </a:ext>
            </a:extLst>
          </p:cNvPr>
          <p:cNvSpPr/>
          <p:nvPr/>
        </p:nvSpPr>
        <p:spPr>
          <a:xfrm rot="21032106">
            <a:off x="2686332" y="2135257"/>
            <a:ext cx="22781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C10985-6CC5-C64B-9DB6-39D60821549A}"/>
              </a:ext>
            </a:extLst>
          </p:cNvPr>
          <p:cNvSpPr/>
          <p:nvPr/>
        </p:nvSpPr>
        <p:spPr>
          <a:xfrm rot="505062">
            <a:off x="7967663" y="2003120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0270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0" y="3984242"/>
            <a:ext cx="3039365" cy="2952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05" y="1365758"/>
            <a:ext cx="877145" cy="79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099853" y="2842776"/>
            <a:ext cx="1063852" cy="8283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77499" y="2207318"/>
            <a:ext cx="82301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Bài</a:t>
            </a:r>
            <a:r>
              <a:rPr lang="en-US" sz="5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 5: </a:t>
            </a:r>
            <a:r>
              <a:rPr lang="en-US" sz="4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Tìm</a:t>
            </a:r>
            <a:r>
              <a:rPr lang="en-US" sz="4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số</a:t>
            </a:r>
            <a:r>
              <a:rPr lang="en-US" sz="4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tròn</a:t>
            </a:r>
            <a:r>
              <a:rPr lang="en-US" sz="4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trăm</a:t>
            </a:r>
            <a:r>
              <a:rPr lang="en-US" sz="4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 x, </a:t>
            </a:r>
            <a:r>
              <a:rPr lang="en-US" sz="4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biết</a:t>
            </a:r>
            <a:r>
              <a:rPr lang="en-US" sz="4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 : </a:t>
            </a:r>
            <a:endParaRPr lang="en-US" sz="5400" b="1" dirty="0">
              <a:ln w="22225">
                <a:solidFill>
                  <a:srgbClr val="6FA5CF"/>
                </a:solidFill>
                <a:prstDash val="solid"/>
              </a:ln>
              <a:solidFill>
                <a:srgbClr val="0070C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540</a:t>
            </a:r>
            <a:r>
              <a:rPr lang="en-US" sz="5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 &lt; </a:t>
            </a:r>
            <a:r>
              <a:rPr lang="en-US" sz="5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x</a:t>
            </a:r>
            <a:r>
              <a:rPr lang="en-US" sz="5400" b="1" dirty="0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 &lt; 870</a:t>
            </a:r>
            <a:endParaRPr lang="en-US" sz="5400" b="1" cap="none" spc="0" dirty="0">
              <a:ln w="22225">
                <a:solidFill>
                  <a:srgbClr val="6FA5CF"/>
                </a:solidFill>
                <a:prstDash val="solid"/>
              </a:ln>
              <a:solidFill>
                <a:srgbClr val="B3DEE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UTM Bienvenue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6EF7E8-DBF0-E547-B6F3-353F84A1052C}"/>
              </a:ext>
            </a:extLst>
          </p:cNvPr>
          <p:cNvSpPr txBox="1"/>
          <p:nvPr/>
        </p:nvSpPr>
        <p:spPr>
          <a:xfrm>
            <a:off x="2277499" y="3581521"/>
            <a:ext cx="7983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  <a:cs typeface="Apple Chancery" panose="03020702040506060504" pitchFamily="66" charset="-79"/>
              </a:rPr>
              <a:t>Các số tròn trăm lớn hơn 540 và bé hơn 870 là 600, 700; 800</a:t>
            </a:r>
          </a:p>
          <a:p>
            <a:r>
              <a:rPr lang="vi-VN" sz="32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      Vậy X = </a:t>
            </a:r>
            <a:r>
              <a:rPr lang="vi-VN" sz="3200" b="1" dirty="0">
                <a:latin typeface="+mj-lt"/>
                <a:cs typeface="Apple Chancery" panose="03020702040506060504" pitchFamily="66" charset="-79"/>
              </a:rPr>
              <a:t>600, 700, 800</a:t>
            </a:r>
          </a:p>
        </p:txBody>
      </p:sp>
    </p:spTree>
    <p:extLst>
      <p:ext uri="{BB962C8B-B14F-4D97-AF65-F5344CB8AC3E}">
        <p14:creationId xmlns:p14="http://schemas.microsoft.com/office/powerpoint/2010/main" val="35178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7846953" y="3323331"/>
            <a:ext cx="3276601" cy="3291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882014" y="3566160"/>
            <a:ext cx="3276601" cy="32918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>
            <a:off x="6308003" y="-349926"/>
            <a:ext cx="3276601" cy="32918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6885" y="2529006"/>
            <a:ext cx="59205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</a:t>
            </a:r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0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bạn</a:t>
            </a:r>
            <a:r>
              <a:rPr lang="en-US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n-US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học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5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155642" y="20428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64286" y="-92417"/>
            <a:ext cx="14110309" cy="74513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10883B6-411A-4F38-A129-AADA12DAD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>
            <a:off x="3971797" y="475558"/>
            <a:ext cx="6814037" cy="63665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BF794D-0DAD-4F9A-B947-3FE8A16B79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8"/>
          <a:stretch/>
        </p:blipFill>
        <p:spPr>
          <a:xfrm>
            <a:off x="1205770" y="1159321"/>
            <a:ext cx="4383310" cy="5367938"/>
          </a:xfrm>
          <a:prstGeom prst="rect">
            <a:avLst/>
          </a:prstGeom>
        </p:spPr>
      </p:pic>
      <p:grpSp>
        <p:nvGrpSpPr>
          <p:cNvPr id="20" name="Group 1261">
            <a:extLst>
              <a:ext uri="{FF2B5EF4-FFF2-40B4-BE49-F238E27FC236}">
                <a16:creationId xmlns:a16="http://schemas.microsoft.com/office/drawing/2014/main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id="{8CA8EE58-C117-44E7-A45C-284749C9AFDE}"/>
              </a:ext>
            </a:extLst>
          </p:cNvPr>
          <p:cNvGrpSpPr/>
          <p:nvPr/>
        </p:nvGrpSpPr>
        <p:grpSpPr>
          <a:xfrm>
            <a:off x="7168207" y="135597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id="{AAB65B44-97AE-4098-94E1-036419F9D531}"/>
              </a:ext>
            </a:extLst>
          </p:cNvPr>
          <p:cNvGrpSpPr/>
          <p:nvPr/>
        </p:nvGrpSpPr>
        <p:grpSpPr>
          <a:xfrm>
            <a:off x="9486920" y="4212216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id="{C77EF830-1C15-473E-94ED-A76BBB6BEBE4}"/>
              </a:ext>
            </a:extLst>
          </p:cNvPr>
          <p:cNvGrpSpPr/>
          <p:nvPr/>
        </p:nvGrpSpPr>
        <p:grpSpPr>
          <a:xfrm>
            <a:off x="7168207" y="135597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id="{ACC9C3D6-2051-40F1-88BB-16DEF1783440}"/>
              </a:ext>
            </a:extLst>
          </p:cNvPr>
          <p:cNvGrpSpPr/>
          <p:nvPr/>
        </p:nvGrpSpPr>
        <p:grpSpPr>
          <a:xfrm>
            <a:off x="6398260" y="489715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id="{3AE4F215-A215-49FD-AA20-E244483F8C5D}"/>
              </a:ext>
            </a:extLst>
          </p:cNvPr>
          <p:cNvGrpSpPr/>
          <p:nvPr/>
        </p:nvGrpSpPr>
        <p:grpSpPr>
          <a:xfrm>
            <a:off x="10077588" y="222330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875319" y="2014381"/>
            <a:ext cx="1802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Bienvenue" panose="02040603050506020204" pitchFamily="18" charset="0"/>
              </a:rPr>
              <a:t>Vượt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43878" y="2741905"/>
            <a:ext cx="2755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Bienvenue" panose="02040603050506020204" pitchFamily="18" charset="0"/>
              </a:rPr>
              <a:t>Chướng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6746" y="3482428"/>
            <a:ext cx="1659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Bienvenue" panose="02040603050506020204" pitchFamily="18" charset="0"/>
              </a:rPr>
              <a:t>Ngại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651774" y="4323619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Bienvenue" panose="02040603050506020204" pitchFamily="18" charset="0"/>
              </a:rPr>
              <a:t>Vật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875" y="1874218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5855379" y="393707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895" y="6039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44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73FC46-E3ED-4CB4-BC21-7087D8E82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455718" y="-3540904"/>
            <a:ext cx="14612293" cy="1234794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14672" y="1780016"/>
            <a:ext cx="8998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a) Viết số tự nhiên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liền sau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của số 2 835 917.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414672" y="2777529"/>
            <a:ext cx="98229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b) Viết số tự nhiên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liền trước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của số 2 835 917.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447645" y="3709415"/>
            <a:ext cx="112575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c) Đọc số rồi nêu giá trị của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chữ số 2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trong mỗi số sau:</a:t>
            </a:r>
            <a:endParaRPr lang="en-US" sz="3200" b="1" dirty="0">
              <a:solidFill>
                <a:schemeClr val="tx2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cs typeface="Arial" pitchFamily="34" charset="0"/>
              </a:rPr>
              <a:t>			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82 360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945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;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7 283 096 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;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1 547 238</a:t>
            </a: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vi-VN" sz="3200" b="1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348535" y="4403637"/>
            <a:ext cx="1746768" cy="20485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01700" y="824844"/>
            <a:ext cx="2236060" cy="766212"/>
            <a:chOff x="2701700" y="824844"/>
            <a:chExt cx="2236060" cy="766212"/>
          </a:xfrm>
        </p:grpSpPr>
        <p:sp>
          <p:nvSpPr>
            <p:cNvPr id="17" name="云形 10">
              <a:extLst>
                <a:ext uri="{FF2B5EF4-FFF2-40B4-BE49-F238E27FC236}">
                  <a16:creationId xmlns:a16="http://schemas.microsoft.com/office/drawing/2014/main" id="{76F68FC0-4CC4-4EBA-89FC-540C19368067}"/>
                </a:ext>
              </a:extLst>
            </p:cNvPr>
            <p:cNvSpPr/>
            <p:nvPr/>
          </p:nvSpPr>
          <p:spPr>
            <a:xfrm>
              <a:off x="2701700" y="835659"/>
              <a:ext cx="2236060" cy="755397"/>
            </a:xfrm>
            <a:prstGeom prst="cloud">
              <a:avLst/>
            </a:prstGeom>
            <a:noFill/>
            <a:ln>
              <a:solidFill>
                <a:srgbClr val="D27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10764" y="824844"/>
              <a:ext cx="130997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u="sng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73" y="-68526"/>
            <a:ext cx="3768494" cy="2148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947" y="-933459"/>
            <a:ext cx="2539920" cy="25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1" y="2907211"/>
            <a:ext cx="5685247" cy="3900587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" y="180341"/>
            <a:ext cx="5685247" cy="39005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56600" y="2264126"/>
            <a:ext cx="50288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Arial" charset="0"/>
              </a:rPr>
              <a:t>2 835 917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0715"/>
            <a:ext cx="5599371" cy="4197285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55" y="-143789"/>
            <a:ext cx="5599371" cy="41972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98352" y="1958892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2 835 918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18796" y="4755319"/>
            <a:ext cx="50288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Arial" charset="0"/>
              </a:rPr>
              <a:t>2 835 917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9802" y="4755319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2 835 916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8" y="1072742"/>
            <a:ext cx="1253277" cy="12507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66" y="3973947"/>
            <a:ext cx="1253277" cy="125077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01700" y="824844"/>
            <a:ext cx="2236060" cy="766212"/>
            <a:chOff x="2701700" y="824844"/>
            <a:chExt cx="2236060" cy="766212"/>
          </a:xfrm>
        </p:grpSpPr>
        <p:sp>
          <p:nvSpPr>
            <p:cNvPr id="15" name="云形 10">
              <a:extLst>
                <a:ext uri="{FF2B5EF4-FFF2-40B4-BE49-F238E27FC236}">
                  <a16:creationId xmlns:a16="http://schemas.microsoft.com/office/drawing/2014/main" id="{76F68FC0-4CC4-4EBA-89FC-540C19368067}"/>
                </a:ext>
              </a:extLst>
            </p:cNvPr>
            <p:cNvSpPr/>
            <p:nvPr/>
          </p:nvSpPr>
          <p:spPr>
            <a:xfrm>
              <a:off x="2701700" y="835659"/>
              <a:ext cx="2236060" cy="755397"/>
            </a:xfrm>
            <a:prstGeom prst="cloud">
              <a:avLst/>
            </a:prstGeom>
            <a:noFill/>
            <a:ln>
              <a:solidFill>
                <a:srgbClr val="D27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10764" y="824844"/>
              <a:ext cx="130997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u="sng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2306782" y="-652203"/>
            <a:ext cx="15645135" cy="8261910"/>
          </a:xfrm>
          <a:prstGeom prst="rect">
            <a:avLst/>
          </a:prstGeom>
        </p:spPr>
      </p:pic>
      <p:graphicFrame>
        <p:nvGraphicFramePr>
          <p:cNvPr id="19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891778"/>
              </p:ext>
            </p:extLst>
          </p:nvPr>
        </p:nvGraphicFramePr>
        <p:xfrm>
          <a:off x="487097" y="1648226"/>
          <a:ext cx="11027570" cy="4741276"/>
        </p:xfrm>
        <a:graphic>
          <a:graphicData uri="http://schemas.openxmlformats.org/drawingml/2006/table">
            <a:tbl>
              <a:tblPr/>
              <a:tblGrid>
                <a:gridCol w="195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 CỦA CHỮ SỐ 2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82 360</a:t>
                      </a:r>
                      <a:r>
                        <a:rPr lang="en-US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7 283 096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1 547 238</a:t>
                      </a:r>
                      <a:endParaRPr lang="en-US" sz="28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14375" y="2323883"/>
            <a:ext cx="58467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Tám mươi hai triệu ba trăm sáu mươi nghìn chín trăm bốn mươi lăm.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75798" y="3708878"/>
            <a:ext cx="57238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Bảy triệu hai trăm tám mươi ba nghìn không trăm chín mươi sáu.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84591" y="5051627"/>
            <a:ext cx="60228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Một triệu năm trăm bốn mươi bảy nghìn hai trăm ba mươi tám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589990" y="2740088"/>
            <a:ext cx="16209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2 000 000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732396" y="4005043"/>
            <a:ext cx="135165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001700" y="5192541"/>
            <a:ext cx="8130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7" y="404964"/>
            <a:ext cx="11936260" cy="1109923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922935" y="759275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Arial" charset="0"/>
              </a:rPr>
              <a:t>b.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Arial" charset="0"/>
              </a:rPr>
              <a:t>Đọc số rồi nêu giá trị của chữ số 2 trong mỗi số sau: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9" y="264109"/>
            <a:ext cx="1253277" cy="12507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26215" y="698315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325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73FC46-E3ED-4CB4-BC21-7087D8E82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455718" y="-3466762"/>
            <a:ext cx="14612293" cy="1234794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168527" y="2169813"/>
            <a:ext cx="43549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a) 475      36 &gt; 475 836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363254" y="2107891"/>
            <a:ext cx="42323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b) 9     3 876 &lt; 913 000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078365" y="3427407"/>
            <a:ext cx="484052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c) 5 tấn 175 kg &gt; 5    75 kg</a:t>
            </a: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vi-VN" sz="3200" b="1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348535" y="4403637"/>
            <a:ext cx="1746768" cy="20485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365" y="1047370"/>
            <a:ext cx="1409839" cy="899247"/>
            <a:chOff x="2701700" y="835659"/>
            <a:chExt cx="2236060" cy="755397"/>
          </a:xfrm>
        </p:grpSpPr>
        <p:sp>
          <p:nvSpPr>
            <p:cNvPr id="17" name="云形 10">
              <a:extLst>
                <a:ext uri="{FF2B5EF4-FFF2-40B4-BE49-F238E27FC236}">
                  <a16:creationId xmlns:a16="http://schemas.microsoft.com/office/drawing/2014/main" id="{76F68FC0-4CC4-4EBA-89FC-540C19368067}"/>
                </a:ext>
              </a:extLst>
            </p:cNvPr>
            <p:cNvSpPr/>
            <p:nvPr/>
          </p:nvSpPr>
          <p:spPr>
            <a:xfrm>
              <a:off x="2701700" y="835659"/>
              <a:ext cx="2236060" cy="755397"/>
            </a:xfrm>
            <a:prstGeom prst="cloud">
              <a:avLst/>
            </a:prstGeom>
            <a:noFill/>
            <a:ln>
              <a:solidFill>
                <a:srgbClr val="D27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66120" y="880980"/>
              <a:ext cx="130997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u="sng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73" y="-68526"/>
            <a:ext cx="3768494" cy="2148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947" y="-933459"/>
            <a:ext cx="2539920" cy="253992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E45EE5EF-002E-7141-A1BA-ED352BB38B95}"/>
              </a:ext>
            </a:extLst>
          </p:cNvPr>
          <p:cNvSpPr/>
          <p:nvPr/>
        </p:nvSpPr>
        <p:spPr>
          <a:xfrm>
            <a:off x="2466921" y="2202154"/>
            <a:ext cx="399846" cy="4324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21AF9B0D-62A5-7E42-82C0-A30CFB3029D2}"/>
              </a:ext>
            </a:extLst>
          </p:cNvPr>
          <p:cNvSpPr/>
          <p:nvPr/>
        </p:nvSpPr>
        <p:spPr>
          <a:xfrm>
            <a:off x="7150571" y="2149619"/>
            <a:ext cx="399846" cy="4324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036219B7-648B-3444-B9F1-3C76B91D4D6F}"/>
              </a:ext>
            </a:extLst>
          </p:cNvPr>
          <p:cNvSpPr/>
          <p:nvPr/>
        </p:nvSpPr>
        <p:spPr>
          <a:xfrm>
            <a:off x="4320816" y="3486300"/>
            <a:ext cx="399846" cy="4324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BF3439F5-9A53-B949-8F56-2023D1F3C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080" y="3437707"/>
            <a:ext cx="484052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d)    tấn 750 kg = 2750 kg</a:t>
            </a: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vi-VN" sz="3200" b="1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B89AE64F-7CDB-C946-857E-0BE330618C78}"/>
              </a:ext>
            </a:extLst>
          </p:cNvPr>
          <p:cNvSpPr/>
          <p:nvPr/>
        </p:nvSpPr>
        <p:spPr>
          <a:xfrm>
            <a:off x="6809686" y="3466147"/>
            <a:ext cx="399846" cy="4685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4DEFF-CBE3-8D49-A36D-04F21BFE04CA}"/>
              </a:ext>
            </a:extLst>
          </p:cNvPr>
          <p:cNvSpPr txBox="1"/>
          <p:nvPr/>
        </p:nvSpPr>
        <p:spPr>
          <a:xfrm>
            <a:off x="2593463" y="1279175"/>
            <a:ext cx="5475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+mj-lt"/>
              </a:rPr>
              <a:t>Viết chữ số thích hợp vào ô trống: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04B68-1DB6-894F-A5EC-26CE24BBD339}"/>
              </a:ext>
            </a:extLst>
          </p:cNvPr>
          <p:cNvSpPr txBox="1"/>
          <p:nvPr/>
        </p:nvSpPr>
        <p:spPr>
          <a:xfrm>
            <a:off x="2510280" y="211804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A16B71-EF1E-0844-A59D-C04276719FD6}"/>
              </a:ext>
            </a:extLst>
          </p:cNvPr>
          <p:cNvSpPr txBox="1"/>
          <p:nvPr/>
        </p:nvSpPr>
        <p:spPr>
          <a:xfrm>
            <a:off x="7209532" y="207347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F4D4E2-AD43-4F40-B62B-11F542545496}"/>
              </a:ext>
            </a:extLst>
          </p:cNvPr>
          <p:cNvSpPr txBox="1"/>
          <p:nvPr/>
        </p:nvSpPr>
        <p:spPr>
          <a:xfrm>
            <a:off x="4364175" y="339745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3F45E-6294-FC4D-8117-F39D11FE1673}"/>
              </a:ext>
            </a:extLst>
          </p:cNvPr>
          <p:cNvSpPr txBox="1"/>
          <p:nvPr/>
        </p:nvSpPr>
        <p:spPr>
          <a:xfrm>
            <a:off x="6835506" y="342740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80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646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45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45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509</Words>
  <Application>Microsoft Macintosh PowerPoint</Application>
  <PresentationFormat>Widescreen</PresentationFormat>
  <Paragraphs>88</Paragraphs>
  <Slides>21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UTM Bienvenue</vt:lpstr>
      <vt:lpstr>等线</vt:lpstr>
      <vt:lpstr>Calibri</vt:lpstr>
      <vt:lpstr>包图小白体</vt:lpstr>
      <vt:lpstr>Arial</vt:lpstr>
      <vt:lpstr>Calibri Light</vt:lpstr>
      <vt:lpstr>Apple Chancery</vt:lpstr>
      <vt:lpstr>UVN Thang Vu</vt:lpstr>
      <vt:lpstr>Times New Roman</vt:lpstr>
      <vt:lpstr>UTM Billhead 1910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165</cp:revision>
  <dcterms:created xsi:type="dcterms:W3CDTF">2019-03-29T12:25:33Z</dcterms:created>
  <dcterms:modified xsi:type="dcterms:W3CDTF">2021-10-08T16:27:20Z</dcterms:modified>
</cp:coreProperties>
</file>